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embeddedFontLst>
    <p:embeddedFont>
      <p:font typeface="Verdana" panose="020B060403050404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Lucida Sans Typewriter" panose="020B0509030504030204" pitchFamily="49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-1968" y="-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rgbClr val="FFC000"/>
                </a:solidFill>
              </a:defRPr>
            </a:pPr>
            <a:r>
              <a:rPr lang="en-US" sz="5000" dirty="0" smtClean="0">
                <a:solidFill>
                  <a:srgbClr val="FFC000"/>
                </a:solidFill>
                <a:latin typeface="Ostrich Sans Heavy" pitchFamily="50" charset="-94"/>
              </a:rPr>
              <a:t>TIME</a:t>
            </a:r>
            <a:r>
              <a:rPr lang="en-US" sz="5000" baseline="0" dirty="0" smtClean="0">
                <a:solidFill>
                  <a:srgbClr val="FFC000"/>
                </a:solidFill>
                <a:latin typeface="Ostrich Sans Heavy" pitchFamily="50" charset="-94"/>
              </a:rPr>
              <a:t> TO FIX BUGS</a:t>
            </a:r>
            <a:endParaRPr lang="en-US" sz="5000" dirty="0">
              <a:solidFill>
                <a:srgbClr val="FFC000"/>
              </a:solidFill>
              <a:latin typeface="Ostrich Sans Heavy" pitchFamily="50" charset="-94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Sütun1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3000">
                    <a:solidFill>
                      <a:srgbClr val="FFC000"/>
                    </a:solidFill>
                    <a:latin typeface="Ostrich Sans Heavy" pitchFamily="50" charset="-94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Sayfa1!$A$2:$A$5</c:f>
              <c:strCache>
                <c:ptCount val="4"/>
                <c:pt idx="0">
                  <c:v>Design</c:v>
                </c:pt>
                <c:pt idx="1">
                  <c:v>Implementation</c:v>
                </c:pt>
                <c:pt idx="2">
                  <c:v>Testing</c:v>
                </c:pt>
                <c:pt idx="3">
                  <c:v>Maintenance</c:v>
                </c:pt>
              </c:strCache>
            </c:strRef>
          </c:cat>
          <c:val>
            <c:numRef>
              <c:f>Sayfa1!$B$2:$B$5</c:f>
              <c:numCache>
                <c:formatCode>0.00</c:formatCode>
                <c:ptCount val="4"/>
                <c:pt idx="0" formatCode="General">
                  <c:v>1</c:v>
                </c:pt>
                <c:pt idx="1">
                  <c:v>6.5</c:v>
                </c:pt>
                <c:pt idx="2" formatCode="General">
                  <c:v>15</c:v>
                </c:pt>
                <c:pt idx="3" formatCode="General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314496"/>
        <c:axId val="76316032"/>
      </c:barChart>
      <c:catAx>
        <c:axId val="763144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aseline="0">
                <a:solidFill>
                  <a:srgbClr val="FFC000"/>
                </a:solidFill>
                <a:latin typeface="Ostrich Sans Heavy" pitchFamily="50" charset="-94"/>
              </a:defRPr>
            </a:pPr>
            <a:endParaRPr lang="tr-TR"/>
          </a:p>
        </c:txPr>
        <c:crossAx val="76316032"/>
        <c:crosses val="autoZero"/>
        <c:auto val="1"/>
        <c:lblAlgn val="ctr"/>
        <c:lblOffset val="100"/>
        <c:noMultiLvlLbl val="0"/>
      </c:catAx>
      <c:valAx>
        <c:axId val="76316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6314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7AB2E9-B3B6-4C8D-94AB-AF1A0BA70C6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6F9186C-05E4-411F-8AAB-A17D8F40220C}">
      <dgm:prSet phldrT="[Metin]"/>
      <dgm:sp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ln w="19050"/>
      </dgm:spPr>
      <dgm:t>
        <a:bodyPr/>
        <a:lstStyle/>
        <a:p>
          <a:r>
            <a:rPr lang="en-US" dirty="0" smtClean="0">
              <a:latin typeface="Ostrich Sans Black" pitchFamily="50" charset="0"/>
            </a:rPr>
            <a:t>TDD</a:t>
          </a:r>
          <a:endParaRPr lang="tr-TR" dirty="0">
            <a:latin typeface="Ostrich Sans Black" pitchFamily="50" charset="0"/>
          </a:endParaRPr>
        </a:p>
      </dgm:t>
    </dgm:pt>
    <dgm:pt modelId="{061C1945-5C4D-43B5-8BEF-63C29CA18084}" type="parTrans" cxnId="{268B2640-BFCE-43E8-9333-DE998728FE24}">
      <dgm:prSet/>
      <dgm:spPr/>
      <dgm:t>
        <a:bodyPr/>
        <a:lstStyle/>
        <a:p>
          <a:endParaRPr lang="tr-TR"/>
        </a:p>
      </dgm:t>
    </dgm:pt>
    <dgm:pt modelId="{A3F89344-DDF4-40E7-B44B-08C5E84645BC}" type="sibTrans" cxnId="{268B2640-BFCE-43E8-9333-DE998728FE24}">
      <dgm:prSet/>
      <dgm:spPr/>
      <dgm:t>
        <a:bodyPr/>
        <a:lstStyle/>
        <a:p>
          <a:endParaRPr lang="tr-TR"/>
        </a:p>
      </dgm:t>
    </dgm:pt>
    <dgm:pt modelId="{97A241A9-FAA7-4C9D-A048-C70AA62298B6}">
      <dgm:prSet phldrT="[Metin]" custT="1"/>
      <dgm:spPr>
        <a:solidFill>
          <a:srgbClr val="FF0000"/>
        </a:solidFill>
      </dgm:spPr>
      <dgm:t>
        <a:bodyPr/>
        <a:lstStyle/>
        <a:p>
          <a:r>
            <a:rPr lang="en-US" sz="3100" dirty="0" smtClean="0">
              <a:latin typeface="Ostrich Sans Black" pitchFamily="50" charset="0"/>
            </a:rPr>
            <a:t>SEE RED</a:t>
          </a:r>
          <a:endParaRPr lang="tr-TR" sz="3100" dirty="0">
            <a:latin typeface="Ostrich Sans Black" pitchFamily="50" charset="0"/>
          </a:endParaRPr>
        </a:p>
      </dgm:t>
    </dgm:pt>
    <dgm:pt modelId="{F6A56E17-7BFE-4A35-A2E3-6EFAAB19F609}" type="parTrans" cxnId="{D9E6D6BF-21C8-4D42-8FAD-CF8732B533DF}">
      <dgm:prSet/>
      <dgm:spPr/>
      <dgm:t>
        <a:bodyPr/>
        <a:lstStyle/>
        <a:p>
          <a:endParaRPr lang="tr-TR"/>
        </a:p>
      </dgm:t>
    </dgm:pt>
    <dgm:pt modelId="{0B542869-4A83-43AB-BCD0-39089076D1B4}" type="sibTrans" cxnId="{D9E6D6BF-21C8-4D42-8FAD-CF8732B533DF}">
      <dgm:prSet/>
      <dgm:spPr>
        <a:solidFill>
          <a:srgbClr val="FF0000"/>
        </a:solidFill>
      </dgm:spPr>
      <dgm:t>
        <a:bodyPr/>
        <a:lstStyle/>
        <a:p>
          <a:endParaRPr lang="tr-TR"/>
        </a:p>
      </dgm:t>
    </dgm:pt>
    <dgm:pt modelId="{F80BBA00-DE4C-4021-8011-03E57DF1030B}">
      <dgm:prSet phldrT="[Metin]" custT="1"/>
      <dgm:spPr>
        <a:solidFill>
          <a:srgbClr val="0070C0"/>
        </a:solidFill>
      </dgm:spPr>
      <dgm:t>
        <a:bodyPr/>
        <a:lstStyle/>
        <a:p>
          <a:r>
            <a:rPr lang="en-US" sz="4000" dirty="0" smtClean="0">
              <a:latin typeface="Ostrich Sans Black" pitchFamily="50" charset="0"/>
            </a:rPr>
            <a:t>CODE</a:t>
          </a:r>
          <a:endParaRPr lang="tr-TR" sz="4000" dirty="0">
            <a:latin typeface="Ostrich Sans Black" pitchFamily="50" charset="0"/>
          </a:endParaRPr>
        </a:p>
      </dgm:t>
    </dgm:pt>
    <dgm:pt modelId="{E054D7B1-A9C8-4C68-B567-CB20356E8604}" type="parTrans" cxnId="{2DAA828A-FC2D-4C74-BC61-2CB4976A8C72}">
      <dgm:prSet/>
      <dgm:spPr/>
      <dgm:t>
        <a:bodyPr/>
        <a:lstStyle/>
        <a:p>
          <a:endParaRPr lang="tr-TR"/>
        </a:p>
      </dgm:t>
    </dgm:pt>
    <dgm:pt modelId="{F2F593CB-EADC-4437-8A82-520E19A8E29E}" type="sibTrans" cxnId="{2DAA828A-FC2D-4C74-BC61-2CB4976A8C72}">
      <dgm:prSet/>
      <dgm:spPr>
        <a:solidFill>
          <a:srgbClr val="0070C0"/>
        </a:solidFill>
      </dgm:spPr>
      <dgm:t>
        <a:bodyPr/>
        <a:lstStyle/>
        <a:p>
          <a:endParaRPr lang="tr-TR"/>
        </a:p>
      </dgm:t>
    </dgm:pt>
    <dgm:pt modelId="{58D10156-C25B-42F2-AA63-769C72E721BC}">
      <dgm:prSet phldrT="[Metin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Ostrich Sans Black" pitchFamily="50" charset="0"/>
            </a:rPr>
            <a:t>GET GREEN</a:t>
          </a:r>
          <a:endParaRPr lang="tr-TR" dirty="0">
            <a:latin typeface="Ostrich Sans Black" pitchFamily="50" charset="0"/>
          </a:endParaRPr>
        </a:p>
      </dgm:t>
    </dgm:pt>
    <dgm:pt modelId="{E1226E71-C355-41E3-AF92-EC0D48CBE443}" type="parTrans" cxnId="{1C441031-DA18-4990-B661-5277C39A98C8}">
      <dgm:prSet/>
      <dgm:spPr/>
      <dgm:t>
        <a:bodyPr/>
        <a:lstStyle/>
        <a:p>
          <a:endParaRPr lang="tr-TR"/>
        </a:p>
      </dgm:t>
    </dgm:pt>
    <dgm:pt modelId="{B42814CB-0438-4EFF-A361-B8BB45EB2F3D}" type="sibTrans" cxnId="{1C441031-DA18-4990-B661-5277C39A98C8}">
      <dgm:prSet/>
      <dgm:spPr>
        <a:solidFill>
          <a:srgbClr val="00B050"/>
        </a:solidFill>
      </dgm:spPr>
      <dgm:t>
        <a:bodyPr/>
        <a:lstStyle/>
        <a:p>
          <a:endParaRPr lang="tr-TR"/>
        </a:p>
      </dgm:t>
    </dgm:pt>
    <dgm:pt modelId="{6097D034-4B4F-44E1-8FDE-7634908BDEF1}">
      <dgm:prSet phldrT="[Metin]" custT="1"/>
      <dgm:spPr>
        <a:solidFill>
          <a:srgbClr val="FFC000"/>
        </a:solidFill>
      </dgm:spPr>
      <dgm:t>
        <a:bodyPr/>
        <a:lstStyle/>
        <a:p>
          <a:r>
            <a:rPr lang="en-US" sz="2100" dirty="0" smtClean="0">
              <a:latin typeface="Ostrich Sans Black" pitchFamily="50" charset="0"/>
            </a:rPr>
            <a:t>REFACTOR</a:t>
          </a:r>
          <a:endParaRPr lang="tr-TR" sz="2100" dirty="0">
            <a:latin typeface="Ostrich Sans Black" pitchFamily="50" charset="0"/>
          </a:endParaRPr>
        </a:p>
      </dgm:t>
    </dgm:pt>
    <dgm:pt modelId="{C922149C-3290-4DF7-97D7-9DDFCC813E71}" type="parTrans" cxnId="{6D3BC753-F1D0-4609-8A07-4250D9864BD4}">
      <dgm:prSet/>
      <dgm:spPr/>
      <dgm:t>
        <a:bodyPr/>
        <a:lstStyle/>
        <a:p>
          <a:endParaRPr lang="tr-TR"/>
        </a:p>
      </dgm:t>
    </dgm:pt>
    <dgm:pt modelId="{F527C536-F7F4-40BC-A4FA-E57651416D9A}" type="sibTrans" cxnId="{6D3BC753-F1D0-4609-8A07-4250D9864BD4}">
      <dgm:prSet/>
      <dgm:spPr>
        <a:solidFill>
          <a:srgbClr val="FFC000"/>
        </a:solidFill>
      </dgm:spPr>
      <dgm:t>
        <a:bodyPr/>
        <a:lstStyle/>
        <a:p>
          <a:endParaRPr lang="tr-TR"/>
        </a:p>
      </dgm:t>
    </dgm:pt>
    <dgm:pt modelId="{5E678958-176F-4646-A5D8-33B916E71B12}" type="pres">
      <dgm:prSet presAssocID="{9A7AB2E9-B3B6-4C8D-94AB-AF1A0BA70C6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10508388-32B1-4416-A56F-4A6D29216FD9}" type="pres">
      <dgm:prSet presAssocID="{96F9186C-05E4-411F-8AAB-A17D8F40220C}" presName="centerShape" presStyleLbl="node0" presStyleIdx="0" presStyleCnt="1"/>
      <dgm:spPr/>
      <dgm:t>
        <a:bodyPr/>
        <a:lstStyle/>
        <a:p>
          <a:endParaRPr lang="tr-TR"/>
        </a:p>
      </dgm:t>
    </dgm:pt>
    <dgm:pt modelId="{23D75778-0A1F-4261-A5E4-B4F1BFCB606E}" type="pres">
      <dgm:prSet presAssocID="{97A241A9-FAA7-4C9D-A048-C70AA62298B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720E008-21FD-42C4-8940-806D1A680404}" type="pres">
      <dgm:prSet presAssocID="{97A241A9-FAA7-4C9D-A048-C70AA62298B6}" presName="dummy" presStyleCnt="0"/>
      <dgm:spPr/>
    </dgm:pt>
    <dgm:pt modelId="{B918956B-BFFE-40AF-9468-E7489265E294}" type="pres">
      <dgm:prSet presAssocID="{0B542869-4A83-43AB-BCD0-39089076D1B4}" presName="sibTrans" presStyleLbl="sibTrans2D1" presStyleIdx="0" presStyleCnt="4"/>
      <dgm:spPr/>
      <dgm:t>
        <a:bodyPr/>
        <a:lstStyle/>
        <a:p>
          <a:endParaRPr lang="tr-TR"/>
        </a:p>
      </dgm:t>
    </dgm:pt>
    <dgm:pt modelId="{70089D6D-D93E-4D7D-B436-60FF2C1F844F}" type="pres">
      <dgm:prSet presAssocID="{F80BBA00-DE4C-4021-8011-03E57DF1030B}" presName="node" presStyleLbl="node1" presStyleIdx="1" presStyleCnt="4" custRadScaleRad="131491" custRadScaleInc="1269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A34D6E8-41E1-40AB-9C9E-8711D393F9F2}" type="pres">
      <dgm:prSet presAssocID="{F80BBA00-DE4C-4021-8011-03E57DF1030B}" presName="dummy" presStyleCnt="0"/>
      <dgm:spPr/>
    </dgm:pt>
    <dgm:pt modelId="{16039039-7BA9-4FB1-8110-3625040361F0}" type="pres">
      <dgm:prSet presAssocID="{F2F593CB-EADC-4437-8A82-520E19A8E29E}" presName="sibTrans" presStyleLbl="sibTrans2D1" presStyleIdx="1" presStyleCnt="4"/>
      <dgm:spPr/>
      <dgm:t>
        <a:bodyPr/>
        <a:lstStyle/>
        <a:p>
          <a:endParaRPr lang="tr-TR"/>
        </a:p>
      </dgm:t>
    </dgm:pt>
    <dgm:pt modelId="{1C6918A1-3866-40DB-8C69-5D5450D7713B}" type="pres">
      <dgm:prSet presAssocID="{58D10156-C25B-42F2-AA63-769C72E721B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2B06D23-CE76-4657-9515-F9A7C6ED69B1}" type="pres">
      <dgm:prSet presAssocID="{58D10156-C25B-42F2-AA63-769C72E721BC}" presName="dummy" presStyleCnt="0"/>
      <dgm:spPr/>
    </dgm:pt>
    <dgm:pt modelId="{608344EC-3754-410D-AB04-C5C26CCEFE2A}" type="pres">
      <dgm:prSet presAssocID="{B42814CB-0438-4EFF-A361-B8BB45EB2F3D}" presName="sibTrans" presStyleLbl="sibTrans2D1" presStyleIdx="2" presStyleCnt="4"/>
      <dgm:spPr/>
      <dgm:t>
        <a:bodyPr/>
        <a:lstStyle/>
        <a:p>
          <a:endParaRPr lang="tr-TR"/>
        </a:p>
      </dgm:t>
    </dgm:pt>
    <dgm:pt modelId="{22252830-61F1-4993-995A-0A54F322DC0F}" type="pres">
      <dgm:prSet presAssocID="{6097D034-4B4F-44E1-8FDE-7634908BDEF1}" presName="node" presStyleLbl="node1" presStyleIdx="3" presStyleCnt="4" custRadScaleRad="134950" custRadScaleInc="176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8758BB-9BA2-4D4E-AD66-5545193C1135}" type="pres">
      <dgm:prSet presAssocID="{6097D034-4B4F-44E1-8FDE-7634908BDEF1}" presName="dummy" presStyleCnt="0"/>
      <dgm:spPr/>
    </dgm:pt>
    <dgm:pt modelId="{0CF0D4D1-C2EF-4869-BDA3-90FA81C7AD0F}" type="pres">
      <dgm:prSet presAssocID="{F527C536-F7F4-40BC-A4FA-E57651416D9A}" presName="sibTrans" presStyleLbl="sibTrans2D1" presStyleIdx="3" presStyleCnt="4"/>
      <dgm:spPr/>
      <dgm:t>
        <a:bodyPr/>
        <a:lstStyle/>
        <a:p>
          <a:endParaRPr lang="tr-TR"/>
        </a:p>
      </dgm:t>
    </dgm:pt>
  </dgm:ptLst>
  <dgm:cxnLst>
    <dgm:cxn modelId="{D9E6D6BF-21C8-4D42-8FAD-CF8732B533DF}" srcId="{96F9186C-05E4-411F-8AAB-A17D8F40220C}" destId="{97A241A9-FAA7-4C9D-A048-C70AA62298B6}" srcOrd="0" destOrd="0" parTransId="{F6A56E17-7BFE-4A35-A2E3-6EFAAB19F609}" sibTransId="{0B542869-4A83-43AB-BCD0-39089076D1B4}"/>
    <dgm:cxn modelId="{1C441031-DA18-4990-B661-5277C39A98C8}" srcId="{96F9186C-05E4-411F-8AAB-A17D8F40220C}" destId="{58D10156-C25B-42F2-AA63-769C72E721BC}" srcOrd="2" destOrd="0" parTransId="{E1226E71-C355-41E3-AF92-EC0D48CBE443}" sibTransId="{B42814CB-0438-4EFF-A361-B8BB45EB2F3D}"/>
    <dgm:cxn modelId="{9DF24338-0EB0-43F4-B277-6E2DD1887C0C}" type="presOf" srcId="{F80BBA00-DE4C-4021-8011-03E57DF1030B}" destId="{70089D6D-D93E-4D7D-B436-60FF2C1F844F}" srcOrd="0" destOrd="0" presId="urn:microsoft.com/office/officeart/2005/8/layout/radial6"/>
    <dgm:cxn modelId="{8E85CAE4-8D6D-4AFE-A398-DC4155F52176}" type="presOf" srcId="{6097D034-4B4F-44E1-8FDE-7634908BDEF1}" destId="{22252830-61F1-4993-995A-0A54F322DC0F}" srcOrd="0" destOrd="0" presId="urn:microsoft.com/office/officeart/2005/8/layout/radial6"/>
    <dgm:cxn modelId="{76747980-F38A-40D3-A969-3EE0B05CBE2A}" type="presOf" srcId="{F527C536-F7F4-40BC-A4FA-E57651416D9A}" destId="{0CF0D4D1-C2EF-4869-BDA3-90FA81C7AD0F}" srcOrd="0" destOrd="0" presId="urn:microsoft.com/office/officeart/2005/8/layout/radial6"/>
    <dgm:cxn modelId="{9DB1410B-B60D-4A42-A959-4751FCA73BAF}" type="presOf" srcId="{9A7AB2E9-B3B6-4C8D-94AB-AF1A0BA70C6C}" destId="{5E678958-176F-4646-A5D8-33B916E71B12}" srcOrd="0" destOrd="0" presId="urn:microsoft.com/office/officeart/2005/8/layout/radial6"/>
    <dgm:cxn modelId="{62EDC6FB-6DF7-476A-86F5-C4C676F6951B}" type="presOf" srcId="{0B542869-4A83-43AB-BCD0-39089076D1B4}" destId="{B918956B-BFFE-40AF-9468-E7489265E294}" srcOrd="0" destOrd="0" presId="urn:microsoft.com/office/officeart/2005/8/layout/radial6"/>
    <dgm:cxn modelId="{2DAA828A-FC2D-4C74-BC61-2CB4976A8C72}" srcId="{96F9186C-05E4-411F-8AAB-A17D8F40220C}" destId="{F80BBA00-DE4C-4021-8011-03E57DF1030B}" srcOrd="1" destOrd="0" parTransId="{E054D7B1-A9C8-4C68-B567-CB20356E8604}" sibTransId="{F2F593CB-EADC-4437-8A82-520E19A8E29E}"/>
    <dgm:cxn modelId="{5BB4DF2E-4839-424A-ACB6-0D8A589EA7BF}" type="presOf" srcId="{B42814CB-0438-4EFF-A361-B8BB45EB2F3D}" destId="{608344EC-3754-410D-AB04-C5C26CCEFE2A}" srcOrd="0" destOrd="0" presId="urn:microsoft.com/office/officeart/2005/8/layout/radial6"/>
    <dgm:cxn modelId="{268B2640-BFCE-43E8-9333-DE998728FE24}" srcId="{9A7AB2E9-B3B6-4C8D-94AB-AF1A0BA70C6C}" destId="{96F9186C-05E4-411F-8AAB-A17D8F40220C}" srcOrd="0" destOrd="0" parTransId="{061C1945-5C4D-43B5-8BEF-63C29CA18084}" sibTransId="{A3F89344-DDF4-40E7-B44B-08C5E84645BC}"/>
    <dgm:cxn modelId="{0CF33BAD-0E86-4C41-BF3F-F7155CB08333}" type="presOf" srcId="{96F9186C-05E4-411F-8AAB-A17D8F40220C}" destId="{10508388-32B1-4416-A56F-4A6D29216FD9}" srcOrd="0" destOrd="0" presId="urn:microsoft.com/office/officeart/2005/8/layout/radial6"/>
    <dgm:cxn modelId="{89525257-A7B2-42A8-AFCE-A511B70A7E4C}" type="presOf" srcId="{F2F593CB-EADC-4437-8A82-520E19A8E29E}" destId="{16039039-7BA9-4FB1-8110-3625040361F0}" srcOrd="0" destOrd="0" presId="urn:microsoft.com/office/officeart/2005/8/layout/radial6"/>
    <dgm:cxn modelId="{6D3BC753-F1D0-4609-8A07-4250D9864BD4}" srcId="{96F9186C-05E4-411F-8AAB-A17D8F40220C}" destId="{6097D034-4B4F-44E1-8FDE-7634908BDEF1}" srcOrd="3" destOrd="0" parTransId="{C922149C-3290-4DF7-97D7-9DDFCC813E71}" sibTransId="{F527C536-F7F4-40BC-A4FA-E57651416D9A}"/>
    <dgm:cxn modelId="{19E2169D-FDF5-44BB-929D-09EFCFB87F81}" type="presOf" srcId="{58D10156-C25B-42F2-AA63-769C72E721BC}" destId="{1C6918A1-3866-40DB-8C69-5D5450D7713B}" srcOrd="0" destOrd="0" presId="urn:microsoft.com/office/officeart/2005/8/layout/radial6"/>
    <dgm:cxn modelId="{AD436FCF-B64F-4A83-AD33-FDF7391E1A08}" type="presOf" srcId="{97A241A9-FAA7-4C9D-A048-C70AA62298B6}" destId="{23D75778-0A1F-4261-A5E4-B4F1BFCB606E}" srcOrd="0" destOrd="0" presId="urn:microsoft.com/office/officeart/2005/8/layout/radial6"/>
    <dgm:cxn modelId="{028A8379-9FF7-4B3E-A9B8-6A40E9758A51}" type="presParOf" srcId="{5E678958-176F-4646-A5D8-33B916E71B12}" destId="{10508388-32B1-4416-A56F-4A6D29216FD9}" srcOrd="0" destOrd="0" presId="urn:microsoft.com/office/officeart/2005/8/layout/radial6"/>
    <dgm:cxn modelId="{E9034919-081C-4BF4-8464-D1204BC4CE1E}" type="presParOf" srcId="{5E678958-176F-4646-A5D8-33B916E71B12}" destId="{23D75778-0A1F-4261-A5E4-B4F1BFCB606E}" srcOrd="1" destOrd="0" presId="urn:microsoft.com/office/officeart/2005/8/layout/radial6"/>
    <dgm:cxn modelId="{E32A0A37-5F38-4A74-B7B5-2101F2ADB189}" type="presParOf" srcId="{5E678958-176F-4646-A5D8-33B916E71B12}" destId="{A720E008-21FD-42C4-8940-806D1A680404}" srcOrd="2" destOrd="0" presId="urn:microsoft.com/office/officeart/2005/8/layout/radial6"/>
    <dgm:cxn modelId="{BAC8ED12-0A6E-43A1-BB82-982B1477C86C}" type="presParOf" srcId="{5E678958-176F-4646-A5D8-33B916E71B12}" destId="{B918956B-BFFE-40AF-9468-E7489265E294}" srcOrd="3" destOrd="0" presId="urn:microsoft.com/office/officeart/2005/8/layout/radial6"/>
    <dgm:cxn modelId="{D45BBA06-2A6D-4B10-9063-3A8F2F403729}" type="presParOf" srcId="{5E678958-176F-4646-A5D8-33B916E71B12}" destId="{70089D6D-D93E-4D7D-B436-60FF2C1F844F}" srcOrd="4" destOrd="0" presId="urn:microsoft.com/office/officeart/2005/8/layout/radial6"/>
    <dgm:cxn modelId="{F71445C6-0E67-4668-8623-89665C1601C9}" type="presParOf" srcId="{5E678958-176F-4646-A5D8-33B916E71B12}" destId="{3A34D6E8-41E1-40AB-9C9E-8711D393F9F2}" srcOrd="5" destOrd="0" presId="urn:microsoft.com/office/officeart/2005/8/layout/radial6"/>
    <dgm:cxn modelId="{2776425D-5106-4771-8333-06EED692C915}" type="presParOf" srcId="{5E678958-176F-4646-A5D8-33B916E71B12}" destId="{16039039-7BA9-4FB1-8110-3625040361F0}" srcOrd="6" destOrd="0" presId="urn:microsoft.com/office/officeart/2005/8/layout/radial6"/>
    <dgm:cxn modelId="{9CE4B625-C8A0-4E18-968E-641682E7C2A6}" type="presParOf" srcId="{5E678958-176F-4646-A5D8-33B916E71B12}" destId="{1C6918A1-3866-40DB-8C69-5D5450D7713B}" srcOrd="7" destOrd="0" presId="urn:microsoft.com/office/officeart/2005/8/layout/radial6"/>
    <dgm:cxn modelId="{4A0A5DF6-ABB0-4BF4-B1FF-C563B8DFC0E3}" type="presParOf" srcId="{5E678958-176F-4646-A5D8-33B916E71B12}" destId="{82B06D23-CE76-4657-9515-F9A7C6ED69B1}" srcOrd="8" destOrd="0" presId="urn:microsoft.com/office/officeart/2005/8/layout/radial6"/>
    <dgm:cxn modelId="{2BA8CC0B-4FA1-49BB-8BA2-CB81209A7605}" type="presParOf" srcId="{5E678958-176F-4646-A5D8-33B916E71B12}" destId="{608344EC-3754-410D-AB04-C5C26CCEFE2A}" srcOrd="9" destOrd="0" presId="urn:microsoft.com/office/officeart/2005/8/layout/radial6"/>
    <dgm:cxn modelId="{3F7E24FD-7E2D-4BC0-888E-A126BFB6C9D3}" type="presParOf" srcId="{5E678958-176F-4646-A5D8-33B916E71B12}" destId="{22252830-61F1-4993-995A-0A54F322DC0F}" srcOrd="10" destOrd="0" presId="urn:microsoft.com/office/officeart/2005/8/layout/radial6"/>
    <dgm:cxn modelId="{2F328253-84A7-4564-880C-02286C905405}" type="presParOf" srcId="{5E678958-176F-4646-A5D8-33B916E71B12}" destId="{C28758BB-9BA2-4D4E-AD66-5545193C1135}" srcOrd="11" destOrd="0" presId="urn:microsoft.com/office/officeart/2005/8/layout/radial6"/>
    <dgm:cxn modelId="{1B3E1099-F0A8-400E-9DCA-D607D88F77A8}" type="presParOf" srcId="{5E678958-176F-4646-A5D8-33B916E71B12}" destId="{0CF0D4D1-C2EF-4869-BDA3-90FA81C7AD0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0D4D1-C2EF-4869-BDA3-90FA81C7AD0F}">
      <dsp:nvSpPr>
        <dsp:cNvPr id="0" name=""/>
        <dsp:cNvSpPr/>
      </dsp:nvSpPr>
      <dsp:spPr>
        <a:xfrm>
          <a:off x="1266519" y="496414"/>
          <a:ext cx="4167238" cy="4167238"/>
        </a:xfrm>
        <a:prstGeom prst="blockArc">
          <a:avLst>
            <a:gd name="adj1" fmla="val 10624423"/>
            <a:gd name="adj2" fmla="val 17431978"/>
            <a:gd name="adj3" fmla="val 4642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344EC-3754-410D-AB04-C5C26CCEFE2A}">
      <dsp:nvSpPr>
        <dsp:cNvPr id="0" name=""/>
        <dsp:cNvSpPr/>
      </dsp:nvSpPr>
      <dsp:spPr>
        <a:xfrm>
          <a:off x="1263190" y="756263"/>
          <a:ext cx="4167238" cy="4167238"/>
        </a:xfrm>
        <a:prstGeom prst="blockArc">
          <a:avLst>
            <a:gd name="adj1" fmla="val 4162015"/>
            <a:gd name="adj2" fmla="val 11063666"/>
            <a:gd name="adj3" fmla="val 4642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39039-7BA9-4FB1-8110-3625040361F0}">
      <dsp:nvSpPr>
        <dsp:cNvPr id="0" name=""/>
        <dsp:cNvSpPr/>
      </dsp:nvSpPr>
      <dsp:spPr>
        <a:xfrm>
          <a:off x="2616801" y="727776"/>
          <a:ext cx="4167238" cy="4167238"/>
        </a:xfrm>
        <a:prstGeom prst="blockArc">
          <a:avLst>
            <a:gd name="adj1" fmla="val 127980"/>
            <a:gd name="adj2" fmla="val 6493311"/>
            <a:gd name="adj3" fmla="val 4642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8956B-BFFE-40AF-9468-E7489265E294}">
      <dsp:nvSpPr>
        <dsp:cNvPr id="0" name=""/>
        <dsp:cNvSpPr/>
      </dsp:nvSpPr>
      <dsp:spPr>
        <a:xfrm>
          <a:off x="2635610" y="517357"/>
          <a:ext cx="4167238" cy="4167238"/>
        </a:xfrm>
        <a:prstGeom prst="blockArc">
          <a:avLst>
            <a:gd name="adj1" fmla="val 15073187"/>
            <a:gd name="adj2" fmla="val 484974"/>
            <a:gd name="adj3" fmla="val 4642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08388-32B1-4416-A56F-4A6D29216FD9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Ostrich Sans Black" pitchFamily="50" charset="0"/>
            </a:rPr>
            <a:t>TDD</a:t>
          </a:r>
          <a:endParaRPr lang="tr-TR" sz="6500" kern="1200" dirty="0">
            <a:latin typeface="Ostrich Sans Black" pitchFamily="50" charset="0"/>
          </a:endParaRPr>
        </a:p>
      </dsp:txBody>
      <dsp:txXfrm>
        <a:off x="3385569" y="2030903"/>
        <a:ext cx="1356860" cy="1356860"/>
      </dsp:txXfrm>
    </dsp:sp>
    <dsp:sp modelId="{23D75778-0A1F-4261-A5E4-B4F1BFCB606E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Ostrich Sans Black" pitchFamily="50" charset="0"/>
            </a:rPr>
            <a:t>SEE RED</a:t>
          </a:r>
          <a:endParaRPr lang="tr-TR" sz="3100" kern="1200" dirty="0">
            <a:latin typeface="Ostrich Sans Black" pitchFamily="50" charset="0"/>
          </a:endParaRPr>
        </a:p>
      </dsp:txBody>
      <dsp:txXfrm>
        <a:off x="3589098" y="199168"/>
        <a:ext cx="949803" cy="949803"/>
      </dsp:txXfrm>
    </dsp:sp>
    <dsp:sp modelId="{70089D6D-D93E-4D7D-B436-60FF2C1F844F}">
      <dsp:nvSpPr>
        <dsp:cNvPr id="0" name=""/>
        <dsp:cNvSpPr/>
      </dsp:nvSpPr>
      <dsp:spPr>
        <a:xfrm>
          <a:off x="6062662" y="2215535"/>
          <a:ext cx="1343223" cy="1343223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Ostrich Sans Black" pitchFamily="50" charset="0"/>
            </a:rPr>
            <a:t>CODE</a:t>
          </a:r>
          <a:endParaRPr lang="tr-TR" sz="4000" kern="1200" dirty="0">
            <a:latin typeface="Ostrich Sans Black" pitchFamily="50" charset="0"/>
          </a:endParaRPr>
        </a:p>
      </dsp:txBody>
      <dsp:txXfrm>
        <a:off x="6259372" y="2412245"/>
        <a:ext cx="949803" cy="949803"/>
      </dsp:txXfrm>
    </dsp:sp>
    <dsp:sp modelId="{1C6918A1-3866-40DB-8C69-5D5450D7713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Ostrich Sans Black" pitchFamily="50" charset="0"/>
            </a:rPr>
            <a:t>GET GREEN</a:t>
          </a:r>
          <a:endParaRPr lang="tr-TR" sz="3100" kern="1200" dirty="0">
            <a:latin typeface="Ostrich Sans Black" pitchFamily="50" charset="0"/>
          </a:endParaRPr>
        </a:p>
      </dsp:txBody>
      <dsp:txXfrm>
        <a:off x="3589098" y="4269695"/>
        <a:ext cx="949803" cy="949803"/>
      </dsp:txXfrm>
    </dsp:sp>
    <dsp:sp modelId="{22252830-61F1-4993-995A-0A54F322DC0F}">
      <dsp:nvSpPr>
        <dsp:cNvPr id="0" name=""/>
        <dsp:cNvSpPr/>
      </dsp:nvSpPr>
      <dsp:spPr>
        <a:xfrm>
          <a:off x="645917" y="2012325"/>
          <a:ext cx="1343223" cy="134322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Ostrich Sans Black" pitchFamily="50" charset="0"/>
            </a:rPr>
            <a:t>REFACTOR</a:t>
          </a:r>
          <a:endParaRPr lang="tr-TR" sz="2100" kern="1200" dirty="0">
            <a:latin typeface="Ostrich Sans Black" pitchFamily="50" charset="0"/>
          </a:endParaRPr>
        </a:p>
      </dsp:txBody>
      <dsp:txXfrm>
        <a:off x="842627" y="2209035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033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15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335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28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876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11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00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64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76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56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424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E179-11D9-4118-80DB-1D914B4BB62C}" type="datetimeFigureOut">
              <a:rPr lang="tr-TR" smtClean="0"/>
              <a:t>29.7.2015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7932A-983B-485E-B1DA-F0D8295626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524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TestDrivenDevelopment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hepsiburada" TargetMode="External"/><Relationship Id="rId5" Type="http://schemas.openxmlformats.org/officeDocument/2006/relationships/hyperlink" Target="http://www.eecs.yorku.ca/course_archive/2003-04/W/3311/sectionM/case_studies/money/KentBeck_TDD_byexample.pdf" TargetMode="External"/><Relationship Id="rId4" Type="http://schemas.openxmlformats.org/officeDocument/2006/relationships/hyperlink" Target="http://martinfowler.com/articles/is-tdd-de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1" y="1122362"/>
            <a:ext cx="11610974" cy="2479675"/>
          </a:xfrm>
        </p:spPr>
        <p:txBody>
          <a:bodyPr>
            <a:noAutofit/>
          </a:bodyPr>
          <a:lstStyle/>
          <a:p>
            <a:r>
              <a:rPr lang="tr-TR" sz="10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T</a:t>
            </a:r>
            <a:r>
              <a:rPr lang="tr-TR" sz="10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EST </a:t>
            </a:r>
            <a:r>
              <a:rPr lang="tr-TR" sz="10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D</a:t>
            </a:r>
            <a:r>
              <a:rPr lang="tr-TR" sz="10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RIVEN </a:t>
            </a:r>
            <a:r>
              <a:rPr lang="tr-TR" sz="10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D</a:t>
            </a:r>
            <a:r>
              <a:rPr lang="tr-TR" sz="10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EVELOPMENT</a:t>
            </a:r>
            <a:endParaRPr lang="tr-TR" sz="10000" dirty="0">
              <a:solidFill>
                <a:schemeClr val="accent4">
                  <a:lumMod val="40000"/>
                  <a:lumOff val="60000"/>
                </a:schemeClr>
              </a:solidFill>
              <a:latin typeface="Ostrich Sans Heavy" panose="02000908000000020004" pitchFamily="50" charset="-9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0975" y="3849688"/>
            <a:ext cx="3943350" cy="4334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  </a:t>
            </a:r>
            <a:r>
              <a:rPr lang="tr-TR" sz="35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Anıl SelİM SÜRMELİ</a:t>
            </a:r>
            <a:endParaRPr lang="tr-TR" sz="3500" dirty="0">
              <a:solidFill>
                <a:schemeClr val="accent4">
                  <a:lumMod val="40000"/>
                  <a:lumOff val="60000"/>
                </a:schemeClr>
              </a:solidFill>
              <a:latin typeface="Ostrich Sans Heavy" panose="02000908000000020004" pitchFamily="50" charset="-9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16" y="4827572"/>
            <a:ext cx="438285" cy="343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7801" y="482757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Ostrich Sans Heavy" panose="02000908000000020004" pitchFamily="50" charset="-94"/>
              </a:rPr>
              <a:t>_skynyrd</a:t>
            </a:r>
            <a:endParaRPr lang="tr-TR" dirty="0">
              <a:solidFill>
                <a:schemeClr val="accent4">
                  <a:lumMod val="20000"/>
                  <a:lumOff val="80000"/>
                </a:schemeClr>
              </a:solidFill>
              <a:latin typeface="Ostrich Sans Heavy" panose="02000908000000020004" pitchFamily="50" charset="-9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39" y="4779713"/>
            <a:ext cx="413892" cy="4138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4731" y="480199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Ostrich Sans Heavy" panose="02000908000000020004" pitchFamily="50" charset="-94"/>
              </a:rPr>
              <a:t>skynyrd</a:t>
            </a:r>
            <a:endParaRPr lang="tr-TR" dirty="0">
              <a:solidFill>
                <a:schemeClr val="accent4">
                  <a:lumMod val="20000"/>
                  <a:lumOff val="80000"/>
                </a:schemeClr>
              </a:solidFill>
              <a:latin typeface="Ostrich Sans Heavy" panose="02000908000000020004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2077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6800" y="177800"/>
            <a:ext cx="107365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 smtClean="0">
                <a:solidFill>
                  <a:srgbClr val="FFC000"/>
                </a:solidFill>
                <a:latin typeface="Ostrich Sans Heavy" pitchFamily="50" charset="-94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7321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k 1"/>
          <p:cNvGraphicFramePr/>
          <p:nvPr>
            <p:extLst>
              <p:ext uri="{D42A27DB-BD31-4B8C-83A1-F6EECF244321}">
                <p14:modId xmlns:p14="http://schemas.microsoft.com/office/powerpoint/2010/main" val="3461374217"/>
              </p:ext>
            </p:extLst>
          </p:nvPr>
        </p:nvGraphicFramePr>
        <p:xfrm>
          <a:off x="1968500" y="3640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etin kutusu 2"/>
          <p:cNvSpPr txBox="1"/>
          <p:nvPr/>
        </p:nvSpPr>
        <p:spPr>
          <a:xfrm>
            <a:off x="2044700" y="6160526"/>
            <a:ext cx="8571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500" dirty="0">
                <a:solidFill>
                  <a:schemeClr val="bg1"/>
                </a:solidFill>
              </a:rPr>
              <a:t>http://www.isixsigma.com/industries/software-it/defect-prevention-reducing-costs-and-enhancing-quality/</a:t>
            </a:r>
          </a:p>
        </p:txBody>
      </p:sp>
    </p:spTree>
    <p:extLst>
      <p:ext uri="{BB962C8B-B14F-4D97-AF65-F5344CB8AC3E}">
        <p14:creationId xmlns:p14="http://schemas.microsoft.com/office/powerpoint/2010/main" val="6924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7220" y="1143357"/>
            <a:ext cx="115747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0070C0"/>
                </a:solidFill>
                <a:latin typeface="Ostrich Sans Inline" pitchFamily="50" charset="0"/>
              </a:rPr>
              <a:t>TEST COVERAGE</a:t>
            </a:r>
          </a:p>
        </p:txBody>
      </p:sp>
    </p:spTree>
    <p:extLst>
      <p:ext uri="{BB962C8B-B14F-4D97-AF65-F5344CB8AC3E}">
        <p14:creationId xmlns:p14="http://schemas.microsoft.com/office/powerpoint/2010/main" val="33081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22120" y="470256"/>
            <a:ext cx="11574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C000"/>
                </a:solidFill>
                <a:latin typeface="Ostrich Sans Heavy" pitchFamily="50" charset="-94"/>
              </a:rPr>
              <a:t> EASY EVOLUTION</a:t>
            </a:r>
          </a:p>
          <a:p>
            <a:r>
              <a:rPr lang="en-US" sz="12000" dirty="0">
                <a:solidFill>
                  <a:srgbClr val="FFC000"/>
                </a:solidFill>
                <a:latin typeface="Ostrich Sans Heavy" pitchFamily="50" charset="-94"/>
              </a:rPr>
              <a:t> </a:t>
            </a:r>
            <a:r>
              <a:rPr lang="en-US" sz="12000" dirty="0" smtClean="0">
                <a:solidFill>
                  <a:srgbClr val="FFC000"/>
                </a:solidFill>
                <a:latin typeface="Ostrich Sans Heavy" pitchFamily="50" charset="-94"/>
              </a:rPr>
              <a:t>           &amp;</a:t>
            </a:r>
          </a:p>
          <a:p>
            <a:r>
              <a:rPr lang="en-US" sz="12000" dirty="0">
                <a:solidFill>
                  <a:srgbClr val="FFC000"/>
                </a:solidFill>
                <a:latin typeface="Ostrich Sans Heavy" pitchFamily="50" charset="-94"/>
              </a:rPr>
              <a:t> </a:t>
            </a:r>
            <a:r>
              <a:rPr lang="en-US" sz="12000" dirty="0" smtClean="0">
                <a:solidFill>
                  <a:srgbClr val="FFC000"/>
                </a:solidFill>
                <a:latin typeface="Ostrich Sans Heavy" pitchFamily="50" charset="-94"/>
              </a:rPr>
              <a:t>    ADAPTATION</a:t>
            </a:r>
          </a:p>
        </p:txBody>
      </p:sp>
    </p:spTree>
    <p:extLst>
      <p:ext uri="{BB962C8B-B14F-4D97-AF65-F5344CB8AC3E}">
        <p14:creationId xmlns:p14="http://schemas.microsoft.com/office/powerpoint/2010/main" val="658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6100" y="1779972"/>
            <a:ext cx="13804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 smtClean="0">
                <a:solidFill>
                  <a:srgbClr val="002060"/>
                </a:solidFill>
                <a:latin typeface="Ostrich Sans Heavy" pitchFamily="50" charset="-94"/>
              </a:rPr>
              <a:t>BEST PRACTICES</a:t>
            </a:r>
            <a:endParaRPr lang="en-US" sz="18000" dirty="0">
              <a:solidFill>
                <a:srgbClr val="00206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4843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92200" y="1041400"/>
            <a:ext cx="3327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FFC000"/>
                </a:solidFill>
                <a:latin typeface="Ostrich Sans Inline" pitchFamily="50" charset="0"/>
              </a:rPr>
              <a:t>TDD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24741"/>
            <a:ext cx="1924693" cy="1786757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642100" y="1617653"/>
            <a:ext cx="534670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C000"/>
                </a:solidFill>
                <a:latin typeface="Ostrich Sans Heavy" pitchFamily="50" charset="-94"/>
              </a:rPr>
              <a:t>BDD</a:t>
            </a:r>
          </a:p>
          <a:p>
            <a:pPr algn="ctr"/>
            <a:r>
              <a:rPr lang="en-US" sz="5000" dirty="0" smtClean="0">
                <a:solidFill>
                  <a:srgbClr val="FFC000"/>
                </a:solidFill>
                <a:latin typeface="Ostrich Sans Heavy" pitchFamily="50" charset="-94"/>
              </a:rPr>
              <a:t>CONTINIOUS INTEGRATION</a:t>
            </a:r>
          </a:p>
          <a:p>
            <a:pPr algn="ctr"/>
            <a:r>
              <a:rPr lang="en-US" sz="6500" dirty="0" smtClean="0">
                <a:solidFill>
                  <a:srgbClr val="FFC000"/>
                </a:solidFill>
                <a:latin typeface="Ostrich Sans Heavy" pitchFamily="50" charset="-94"/>
              </a:rPr>
              <a:t>AGILE FRAMEWORKS</a:t>
            </a:r>
            <a:endParaRPr lang="tr-TR" sz="65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1086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406400" y="1661018"/>
            <a:ext cx="1143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>
                <a:solidFill>
                  <a:srgbClr val="FFC000"/>
                </a:solidFill>
                <a:latin typeface="Ostrich Sans Heavy" pitchFamily="50" charset="-94"/>
              </a:rPr>
              <a:t>TOOLS</a:t>
            </a:r>
            <a:endParaRPr lang="en-US" sz="20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0904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406400" y="619618"/>
            <a:ext cx="1143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C000"/>
                </a:solidFill>
                <a:latin typeface="Ostrich Sans Heavy" pitchFamily="50" charset="-94"/>
              </a:rPr>
              <a:t>Unit testing frameworks</a:t>
            </a:r>
            <a:endParaRPr lang="en-US" sz="8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263650" y="1981153"/>
            <a:ext cx="9715500" cy="35548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en-US" sz="25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TestFixtureSetUp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</a:p>
          <a:p>
            <a:r>
              <a:rPr lang="en-US" sz="2500" dirty="0" smtClean="0">
                <a:solidFill>
                  <a:srgbClr val="0070C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public void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TestFixtureSetUp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sz="2500" dirty="0" smtClean="0">
                <a:solidFill>
                  <a:srgbClr val="7030A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result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2500" dirty="0" err="1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SomeHelperClass.GetResult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en-US" sz="2500" dirty="0" smtClean="0">
              <a:solidFill>
                <a:schemeClr val="bg1"/>
              </a:solidFill>
              <a:latin typeface="Lucida Sans Typewriter" panose="020B05090305040302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en-US" sz="2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</a:p>
          <a:p>
            <a:r>
              <a:rPr lang="en-US" sz="2500" dirty="0" smtClean="0">
                <a:solidFill>
                  <a:srgbClr val="0070C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500" dirty="0" smtClean="0">
                <a:solidFill>
                  <a:srgbClr val="0070C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5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the_result_should_be_true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sz="2500" dirty="0" err="1" smtClean="0">
                <a:solidFill>
                  <a:srgbClr val="7030A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result</a:t>
            </a:r>
            <a:r>
              <a:rPr lang="en-US" sz="2500" dirty="0" err="1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25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Should</a:t>
            </a:r>
            <a:r>
              <a:rPr lang="en-US" sz="2500" dirty="0" err="1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25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BeTrue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683072" y="5829300"/>
            <a:ext cx="4876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C000"/>
                </a:solidFill>
                <a:latin typeface="Ostrich Sans Heavy" pitchFamily="50" charset="-94"/>
              </a:rPr>
              <a:t>EXAMPLES:  NUNIT &amp; SHOULDLY FOR .NET</a:t>
            </a:r>
            <a:endParaRPr lang="tr-TR" sz="3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5588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406400" y="619618"/>
            <a:ext cx="1143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C000"/>
                </a:solidFill>
                <a:latin typeface="Ostrich Sans Heavy" pitchFamily="50" charset="-94"/>
              </a:rPr>
              <a:t>Mocking libraries</a:t>
            </a:r>
            <a:endParaRPr lang="en-US" sz="8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263649" y="2273252"/>
            <a:ext cx="9715500" cy="24776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70C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500" dirty="0" smtClean="0">
                <a:solidFill>
                  <a:srgbClr val="0070C0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Foo</a:t>
            </a:r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sz="2000" dirty="0" err="1" smtClean="0">
                <a:solidFill>
                  <a:srgbClr val="0070C0"/>
                </a:solidFill>
                <a:latin typeface="Lucida Sans Typewriter" panose="020B0509030504030204" pitchFamily="49" charset="0"/>
              </a:rPr>
              <a:t>var</a:t>
            </a:r>
            <a:r>
              <a:rPr lang="en-US" sz="2000" dirty="0" smtClean="0">
                <a:solidFill>
                  <a:srgbClr val="0070C0"/>
                </a:solidFill>
                <a:latin typeface="Lucida Sans Typewriter" panose="020B0509030504030204" pitchFamily="49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mockObject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= </a:t>
            </a:r>
            <a:r>
              <a:rPr lang="tr-TR" sz="20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new</a:t>
            </a:r>
            <a:r>
              <a:rPr lang="tr-TR" sz="20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</a:t>
            </a:r>
            <a:r>
              <a:rPr lang="tr-TR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</a:rPr>
              <a:t>Mock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&lt;</a:t>
            </a:r>
            <a:r>
              <a:rPr lang="en-US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</a:rPr>
              <a:t>SampleClass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&gt;();</a:t>
            </a:r>
            <a:endParaRPr lang="en-US" sz="2000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Lucida Sans Typewriter" panose="020B05090305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    </a:t>
            </a:r>
            <a:r>
              <a:rPr lang="en-US" sz="2000" dirty="0" err="1" smtClean="0">
                <a:solidFill>
                  <a:srgbClr val="7030A0"/>
                </a:solidFill>
                <a:latin typeface="Lucida Sans Typewriter" panose="020B0509030504030204" pitchFamily="49" charset="0"/>
              </a:rPr>
              <a:t>mockObject</a:t>
            </a:r>
            <a:endParaRPr lang="tr-TR" sz="2000" dirty="0">
              <a:solidFill>
                <a:srgbClr val="7030A0"/>
              </a:solidFill>
              <a:latin typeface="Lucida Sans Typewriter" panose="020B0509030504030204" pitchFamily="49" charset="0"/>
            </a:endParaRPr>
          </a:p>
          <a:p>
            <a:r>
              <a:rPr lang="tr-TR" sz="2000" dirty="0">
                <a:latin typeface="Lucida Sans Typewriter" panose="020B0509030504030204" pitchFamily="49" charset="0"/>
              </a:rPr>
              <a:t>     </a:t>
            </a:r>
            <a:r>
              <a:rPr lang="en-US" sz="2000" dirty="0" smtClean="0">
                <a:latin typeface="Lucida Sans Typewriter" panose="020B0509030504030204" pitchFamily="49" charset="0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  <a:r>
              <a:rPr lang="tr-TR" sz="2000" dirty="0" err="1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Setup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object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 =&gt;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 object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Bar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())</a:t>
            </a:r>
            <a:endParaRPr lang="tr-TR" sz="2000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  <a:p>
            <a:r>
              <a:rPr lang="tr-TR" sz="2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</a:t>
            </a:r>
            <a:r>
              <a:rPr lang="en-US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       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  <a:r>
              <a:rPr lang="tr-TR" sz="2000" dirty="0" err="1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Returns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whatIWantForTest</a:t>
            </a:r>
            <a:r>
              <a:rPr lang="tr-TR" sz="2000" dirty="0" smtClean="0">
                <a:solidFill>
                  <a:schemeClr val="bg1"/>
                </a:solidFill>
                <a:latin typeface="Lucida Sans Typewriter" panose="020B0509030504030204" pitchFamily="49" charset="0"/>
              </a:rPr>
              <a:t>);</a:t>
            </a:r>
            <a:endParaRPr lang="en-US" sz="2000" dirty="0" smtClean="0">
              <a:solidFill>
                <a:schemeClr val="bg1"/>
              </a:solidFill>
              <a:latin typeface="Lucida Sans Typewriter" panose="020B0509030504030204" pitchFamily="49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Lucida Sans Typewriter" panose="020B05090305040302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4604221" y="5364202"/>
            <a:ext cx="3034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C000"/>
                </a:solidFill>
                <a:latin typeface="Ostrich Sans Heavy" pitchFamily="50" charset="-94"/>
              </a:rPr>
              <a:t>EXAMPLE:  </a:t>
            </a:r>
            <a:r>
              <a:rPr lang="en-US" sz="3000" dirty="0" err="1" smtClean="0">
                <a:solidFill>
                  <a:srgbClr val="FFC000"/>
                </a:solidFill>
                <a:latin typeface="Ostrich Sans Heavy" pitchFamily="50" charset="-94"/>
              </a:rPr>
              <a:t>moq</a:t>
            </a:r>
            <a:r>
              <a:rPr lang="en-US" sz="3000" dirty="0" smtClean="0">
                <a:solidFill>
                  <a:srgbClr val="FFC000"/>
                </a:solidFill>
                <a:latin typeface="Ostrich Sans Heavy" pitchFamily="50" charset="-94"/>
              </a:rPr>
              <a:t> FOR .NET</a:t>
            </a:r>
            <a:endParaRPr lang="tr-TR" sz="3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40106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850900" y="1285353"/>
            <a:ext cx="11430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dirty="0" smtClean="0">
                <a:solidFill>
                  <a:srgbClr val="FFC000"/>
                </a:solidFill>
                <a:latin typeface="Ostrich Sans Inline" pitchFamily="50" charset="0"/>
              </a:rPr>
              <a:t>LET’S DIVE IN…</a:t>
            </a:r>
            <a:endParaRPr lang="en-US" sz="17000" dirty="0">
              <a:solidFill>
                <a:srgbClr val="FFC000"/>
              </a:solidFill>
              <a:latin typeface="Ostrich Sans Inli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971675"/>
            <a:ext cx="7029450" cy="2952749"/>
          </a:xfrm>
        </p:spPr>
        <p:txBody>
          <a:bodyPr>
            <a:noAutofit/>
          </a:bodyPr>
          <a:lstStyle/>
          <a:p>
            <a:r>
              <a:rPr lang="tr-TR" sz="11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Heavy" panose="02000908000000020004" pitchFamily="50" charset="-94"/>
              </a:rPr>
              <a:t>KENT BECK ’03</a:t>
            </a:r>
            <a:r>
              <a:rPr lang="tr-TR" sz="11000" dirty="0" smtClean="0">
                <a:latin typeface="Ostrich Sans Heavy" panose="02000908000000020004" pitchFamily="50" charset="-94"/>
              </a:rPr>
              <a:t/>
            </a:r>
            <a:br>
              <a:rPr lang="tr-TR" sz="11000" dirty="0" smtClean="0">
                <a:latin typeface="Ostrich Sans Heavy" panose="02000908000000020004" pitchFamily="50" charset="-94"/>
              </a:rPr>
            </a:br>
            <a:r>
              <a:rPr lang="en-US" sz="4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‘’Rediscovery’’</a:t>
            </a:r>
            <a:endParaRPr lang="tr-TR" sz="4000" dirty="0">
              <a:solidFill>
                <a:schemeClr val="accent4"/>
              </a:solidFill>
              <a:latin typeface="Ostrich Sans Heavy" panose="02000908000000020004" pitchFamily="50" charset="-94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828799"/>
            <a:ext cx="2667000" cy="26670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628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406400" y="530718"/>
            <a:ext cx="1143000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Ostrich Sans Heavy" pitchFamily="50" charset="-94"/>
              </a:rPr>
              <a:t>References</a:t>
            </a:r>
          </a:p>
          <a:p>
            <a:pPr algn="ctr"/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Ostrich Sans Heavy" pitchFamily="50" charset="-94"/>
              </a:rPr>
              <a:t>Martin Fowler articles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strich Sans Heavy" pitchFamily="50" charset="-94"/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latin typeface="Ostrich Sans Heavy" pitchFamily="50" charset="-94"/>
                <a:hlinkClick r:id="rId3"/>
              </a:rPr>
              <a:t>martinfowler.com/bliki/TestDrivenDevelopment.html</a:t>
            </a:r>
            <a:endParaRPr lang="en-US" sz="2000" dirty="0" smtClean="0">
              <a:solidFill>
                <a:schemeClr val="bg1"/>
              </a:solidFill>
              <a:latin typeface="Ostrich Sans Heavy" pitchFamily="50" charset="-94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strich Sans Heavy" pitchFamily="50" charset="-94"/>
                <a:hlinkClick r:id="rId4"/>
              </a:rPr>
              <a:t>http://martinfowler.com/articles/is-tdd-dead</a:t>
            </a:r>
            <a:r>
              <a:rPr lang="en-US" sz="2000" dirty="0" smtClean="0">
                <a:solidFill>
                  <a:schemeClr val="bg1"/>
                </a:solidFill>
                <a:latin typeface="Ostrich Sans Heavy" pitchFamily="50" charset="-94"/>
                <a:hlinkClick r:id="rId4"/>
              </a:rPr>
              <a:t>/</a:t>
            </a:r>
            <a:endParaRPr lang="en-US" sz="2000" dirty="0" smtClean="0">
              <a:solidFill>
                <a:schemeClr val="bg1"/>
              </a:solidFill>
              <a:latin typeface="Ostrich Sans Heavy" pitchFamily="50" charset="-94"/>
            </a:endParaRPr>
          </a:p>
          <a:p>
            <a:pPr algn="ctr"/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Ostrich Sans Heavy" pitchFamily="50" charset="-94"/>
              </a:rPr>
              <a:t>Kent beck’s </a:t>
            </a:r>
            <a:r>
              <a:rPr lang="en-US" sz="4000" dirty="0" err="1" smtClean="0">
                <a:solidFill>
                  <a:schemeClr val="bg1"/>
                </a:solidFill>
                <a:latin typeface="Ostrich Sans Heavy" pitchFamily="50" charset="-94"/>
              </a:rPr>
              <a:t>BOOk</a:t>
            </a:r>
            <a:endParaRPr lang="en-US" sz="4000" dirty="0" smtClean="0">
              <a:solidFill>
                <a:schemeClr val="bg1"/>
              </a:solidFill>
              <a:latin typeface="Ostrich Sans Heavy" pitchFamily="50" charset="-94"/>
            </a:endParaRPr>
          </a:p>
          <a:p>
            <a:pPr algn="ctr"/>
            <a:r>
              <a:rPr lang="en-US" sz="2000" dirty="0">
                <a:solidFill>
                  <a:srgbClr val="FFC000"/>
                </a:solidFill>
                <a:latin typeface="Ostrich Sans Heavy" pitchFamily="50" charset="-94"/>
                <a:hlinkClick r:id="rId5"/>
              </a:rPr>
              <a:t>http://</a:t>
            </a:r>
            <a:r>
              <a:rPr lang="en-US" sz="2000" dirty="0" smtClean="0">
                <a:solidFill>
                  <a:srgbClr val="FFC000"/>
                </a:solidFill>
                <a:latin typeface="Ostrich Sans Heavy" pitchFamily="50" charset="-94"/>
                <a:hlinkClick r:id="rId5"/>
              </a:rPr>
              <a:t>www.eecs.yorku.ca/course_archive/2003-04/W/3311/sectionM/case_studies/money/KentBeck_TDD_byexample.pdf</a:t>
            </a:r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Ostrich Sans Heavy" pitchFamily="50" charset="-94"/>
              </a:rPr>
              <a:t>Hepsiburada</a:t>
            </a:r>
            <a:r>
              <a:rPr lang="en-US" sz="4000" dirty="0" smtClean="0">
                <a:solidFill>
                  <a:schemeClr val="bg1"/>
                </a:solidFill>
                <a:latin typeface="Ostrich Sans Heavy" pitchFamily="50" charset="-94"/>
              </a:rPr>
              <a:t> team</a:t>
            </a:r>
          </a:p>
          <a:p>
            <a:pPr algn="ctr"/>
            <a:r>
              <a:rPr lang="en-US" sz="2000" dirty="0">
                <a:solidFill>
                  <a:srgbClr val="FFC000"/>
                </a:solidFill>
                <a:latin typeface="Ostrich Sans Heavy" pitchFamily="50" charset="-94"/>
                <a:hlinkClick r:id="rId6"/>
              </a:rPr>
              <a:t>https://</a:t>
            </a:r>
            <a:r>
              <a:rPr lang="en-US" sz="2000" dirty="0" smtClean="0">
                <a:solidFill>
                  <a:srgbClr val="FFC000"/>
                </a:solidFill>
                <a:latin typeface="Ostrich Sans Heavy" pitchFamily="50" charset="-94"/>
                <a:hlinkClick r:id="rId6"/>
              </a:rPr>
              <a:t>github.com/hepsiburada</a:t>
            </a:r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endParaRPr lang="en-US" sz="2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endParaRPr lang="en-US" sz="8000" dirty="0" smtClean="0">
              <a:solidFill>
                <a:srgbClr val="FFC000"/>
              </a:solidFill>
              <a:latin typeface="Ostrich Sans Heavy" pitchFamily="50" charset="-94"/>
            </a:endParaRPr>
          </a:p>
          <a:p>
            <a:pPr algn="ctr"/>
            <a:endParaRPr lang="en-US" sz="20000" dirty="0">
              <a:solidFill>
                <a:srgbClr val="FFC000"/>
              </a:solidFill>
              <a:latin typeface="Ostrich Sans Heavy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2334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73760" y="1617097"/>
            <a:ext cx="695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Inline" panose="00000500000000000000" pitchFamily="50" charset="0"/>
              </a:rPr>
              <a:t>TEST DRIVEN DEVELOPMENT</a:t>
            </a:r>
          </a:p>
          <a:p>
            <a:r>
              <a:rPr lang="en-US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Inline" panose="00000500000000000000" pitchFamily="50" charset="0"/>
              </a:rPr>
              <a:t>AGILE MANIFESTO</a:t>
            </a:r>
          </a:p>
          <a:p>
            <a:r>
              <a:rPr lang="en-US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Inline" panose="00000500000000000000" pitchFamily="50" charset="0"/>
              </a:rPr>
              <a:t>EXTREME PROGRAMMING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69" y="4837559"/>
            <a:ext cx="436880" cy="436880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0" y="1617097"/>
            <a:ext cx="3041779" cy="304177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61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80080" y="0"/>
            <a:ext cx="9296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strich Sans Inline" panose="00000500000000000000" pitchFamily="50" charset="0"/>
              </a:rPr>
              <a:t>TDD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8880" y="417413"/>
            <a:ext cx="1099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FAIL TO SUCCESS ???</a:t>
            </a:r>
            <a:endParaRPr lang="tr-TR" sz="12000" dirty="0">
              <a:solidFill>
                <a:schemeClr val="accent4"/>
              </a:solidFill>
              <a:latin typeface="Ostrich Sans Heavy" panose="02000908000000020004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209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417413"/>
            <a:ext cx="11620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0" dirty="0" smtClean="0">
              <a:solidFill>
                <a:schemeClr val="accent4"/>
              </a:solidFill>
              <a:latin typeface="Ostrich Sans Heavy" panose="02000908000000020004" pitchFamily="50" charset="-94"/>
            </a:endParaRPr>
          </a:p>
          <a:p>
            <a:r>
              <a:rPr lang="en-US" sz="12000" dirty="0">
                <a:solidFill>
                  <a:schemeClr val="accent4"/>
                </a:solidFill>
                <a:latin typeface="Ostrich Sans Heavy" panose="02000908000000020004" pitchFamily="50" charset="-94"/>
              </a:rPr>
              <a:t> </a:t>
            </a:r>
            <a:r>
              <a:rPr lang="en-US" sz="1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Ostrich Sans Heavy" panose="02000908000000020004" pitchFamily="50" charset="-94"/>
              </a:rPr>
              <a:t>WRITE A</a:t>
            </a:r>
            <a:r>
              <a:rPr lang="en-US" sz="1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Ostrich Sans Heavy" panose="02000908000000020004" pitchFamily="50" charset="-94"/>
              </a:rPr>
              <a:t> </a:t>
            </a:r>
            <a:r>
              <a:rPr lang="en-US" sz="12000" dirty="0" smtClean="0">
                <a:solidFill>
                  <a:srgbClr val="C0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Ostrich Sans Heavy" panose="02000908000000020004" pitchFamily="50" charset="-94"/>
              </a:rPr>
              <a:t>FAILING</a:t>
            </a:r>
            <a:r>
              <a:rPr lang="en-US" sz="120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Ostrich Sans Heavy" panose="02000908000000020004" pitchFamily="50" charset="-94"/>
              </a:rPr>
              <a:t> </a:t>
            </a:r>
            <a:r>
              <a:rPr lang="en-US" sz="1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Ostrich Sans Heavy" panose="02000908000000020004" pitchFamily="50" charset="-94"/>
              </a:rPr>
              <a:t>TEST</a:t>
            </a:r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trich Sans Heavy" panose="02000908000000020004" pitchFamily="50" charset="-94"/>
              </a:rPr>
              <a:t>!</a:t>
            </a:r>
            <a:endParaRPr lang="en-US" sz="12000" dirty="0" smtClean="0">
              <a:solidFill>
                <a:schemeClr val="accent4">
                  <a:lumMod val="60000"/>
                  <a:lumOff val="40000"/>
                </a:schemeClr>
              </a:solidFill>
              <a:latin typeface="Ostrich Sans Heavy" panose="02000908000000020004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9925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1300" y="-2521982"/>
            <a:ext cx="116205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0" dirty="0" smtClean="0">
              <a:solidFill>
                <a:schemeClr val="accent4"/>
              </a:solidFill>
              <a:latin typeface="Ostrich Sans Heavy" panose="02000908000000020004" pitchFamily="50" charset="-94"/>
            </a:endParaRPr>
          </a:p>
          <a:p>
            <a:r>
              <a:rPr lang="en-US" sz="14000" dirty="0" smtClean="0">
                <a:solidFill>
                  <a:schemeClr val="accent4"/>
                </a:solidFill>
                <a:latin typeface="Ostrich Sans Heavy" panose="02000908000000020004" pitchFamily="50" charset="-94"/>
              </a:rPr>
              <a:t>		</a:t>
            </a:r>
            <a:r>
              <a:rPr lang="en-US" sz="14000" dirty="0">
                <a:solidFill>
                  <a:schemeClr val="accent4"/>
                </a:solidFill>
                <a:latin typeface="Ostrich Sans Heavy" panose="02000908000000020004" pitchFamily="50" charset="-94"/>
              </a:rPr>
              <a:t> </a:t>
            </a:r>
            <a:r>
              <a:rPr lang="en-US" sz="20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Ostrich Sans Bold" pitchFamily="50" charset="0"/>
              </a:rPr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11181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58800" y="43418"/>
            <a:ext cx="11620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0" dirty="0" smtClean="0">
              <a:solidFill>
                <a:schemeClr val="accent4"/>
              </a:solidFill>
              <a:latin typeface="Ostrich Sans Heavy" panose="02000908000000020004" pitchFamily="50" charset="-94"/>
            </a:endParaRPr>
          </a:p>
          <a:p>
            <a:r>
              <a:rPr lang="en-US" sz="16000" dirty="0" smtClean="0">
                <a:solidFill>
                  <a:schemeClr val="accent6"/>
                </a:solidFill>
                <a:latin typeface="Ostrich Sans Heavy" panose="02000908000000020004" pitchFamily="50" charset="-94"/>
              </a:rPr>
              <a:t>		    PASSED ???</a:t>
            </a:r>
          </a:p>
        </p:txBody>
      </p:sp>
    </p:spTree>
    <p:extLst>
      <p:ext uri="{BB962C8B-B14F-4D97-AF65-F5344CB8AC3E}">
        <p14:creationId xmlns:p14="http://schemas.microsoft.com/office/powerpoint/2010/main" val="40598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06401" y="-1582182"/>
            <a:ext cx="11620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0" dirty="0" smtClean="0">
              <a:solidFill>
                <a:schemeClr val="accent4"/>
              </a:solidFill>
              <a:latin typeface="Ostrich Sans Heavy" panose="02000908000000020004" pitchFamily="50" charset="-94"/>
            </a:endParaRPr>
          </a:p>
          <a:p>
            <a:r>
              <a:rPr lang="en-US" sz="16000" dirty="0" smtClean="0">
                <a:solidFill>
                  <a:schemeClr val="accent6"/>
                </a:solidFill>
                <a:latin typeface="Ostrich Sans Heavy" panose="02000908000000020004" pitchFamily="50" charset="-94"/>
              </a:rPr>
              <a:t>		    </a:t>
            </a:r>
            <a:r>
              <a:rPr lang="en-US" sz="140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Ostrich Sans Heavy" panose="02000908000000020004" pitchFamily="50" charset="-94"/>
              </a:rPr>
              <a:t>refactor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32" y="2996823"/>
            <a:ext cx="9621467" cy="31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yagram 2"/>
          <p:cNvGraphicFramePr/>
          <p:nvPr>
            <p:extLst>
              <p:ext uri="{D42A27DB-BD31-4B8C-83A1-F6EECF244321}">
                <p14:modId xmlns:p14="http://schemas.microsoft.com/office/powerpoint/2010/main" val="1513906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76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166</Words>
  <Application>Microsoft Office PowerPoint</Application>
  <PresentationFormat>Özel</PresentationFormat>
  <Paragraphs>69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30" baseType="lpstr">
      <vt:lpstr>Arial</vt:lpstr>
      <vt:lpstr>Verdana</vt:lpstr>
      <vt:lpstr>Ostrich Sans Inline</vt:lpstr>
      <vt:lpstr>Ostrich Sans Heavy</vt:lpstr>
      <vt:lpstr>Calibri Light</vt:lpstr>
      <vt:lpstr>Ostrich Sans Bold</vt:lpstr>
      <vt:lpstr>Ostrich Sans Black</vt:lpstr>
      <vt:lpstr>Lucida Sans Typewriter</vt:lpstr>
      <vt:lpstr>Calibri</vt:lpstr>
      <vt:lpstr>Office Theme</vt:lpstr>
      <vt:lpstr>TEST DRIVEN DEVELOPMENT</vt:lpstr>
      <vt:lpstr>KENT BECK ’03 ‘’Rediscovery’’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</dc:title>
  <dc:creator>Anil Selim Sürmeli</dc:creator>
  <cp:lastModifiedBy>Anıl Selim Sürmeli</cp:lastModifiedBy>
  <cp:revision>36</cp:revision>
  <dcterms:created xsi:type="dcterms:W3CDTF">2015-07-27T20:24:31Z</dcterms:created>
  <dcterms:modified xsi:type="dcterms:W3CDTF">2015-07-29T12:33:30Z</dcterms:modified>
</cp:coreProperties>
</file>